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</p:sldMasterIdLst>
  <p:notesMasterIdLst>
    <p:notesMasterId r:id="rId48"/>
  </p:notesMasterIdLst>
  <p:sldIdLst>
    <p:sldId id="278" r:id="rId3"/>
    <p:sldId id="279" r:id="rId4"/>
    <p:sldId id="280" r:id="rId5"/>
    <p:sldId id="297" r:id="rId6"/>
    <p:sldId id="300" r:id="rId7"/>
    <p:sldId id="298" r:id="rId8"/>
    <p:sldId id="296" r:id="rId9"/>
    <p:sldId id="299" r:id="rId10"/>
    <p:sldId id="266" r:id="rId11"/>
    <p:sldId id="281" r:id="rId12"/>
    <p:sldId id="295" r:id="rId13"/>
    <p:sldId id="268" r:id="rId14"/>
    <p:sldId id="302" r:id="rId15"/>
    <p:sldId id="301" r:id="rId16"/>
    <p:sldId id="282" r:id="rId17"/>
    <p:sldId id="285" r:id="rId18"/>
    <p:sldId id="286" r:id="rId19"/>
    <p:sldId id="303" r:id="rId20"/>
    <p:sldId id="304" r:id="rId21"/>
    <p:sldId id="265" r:id="rId22"/>
    <p:sldId id="283" r:id="rId23"/>
    <p:sldId id="294" r:id="rId24"/>
    <p:sldId id="284" r:id="rId25"/>
    <p:sldId id="293" r:id="rId26"/>
    <p:sldId id="287" r:id="rId27"/>
    <p:sldId id="305" r:id="rId28"/>
    <p:sldId id="306" r:id="rId29"/>
    <p:sldId id="269" r:id="rId30"/>
    <p:sldId id="307" r:id="rId31"/>
    <p:sldId id="321" r:id="rId32"/>
    <p:sldId id="315" r:id="rId33"/>
    <p:sldId id="319" r:id="rId34"/>
    <p:sldId id="317" r:id="rId35"/>
    <p:sldId id="318" r:id="rId36"/>
    <p:sldId id="316" r:id="rId37"/>
    <p:sldId id="308" r:id="rId38"/>
    <p:sldId id="314" r:id="rId39"/>
    <p:sldId id="309" r:id="rId40"/>
    <p:sldId id="310" r:id="rId41"/>
    <p:sldId id="311" r:id="rId42"/>
    <p:sldId id="312" r:id="rId43"/>
    <p:sldId id="313" r:id="rId44"/>
    <p:sldId id="290" r:id="rId45"/>
    <p:sldId id="320" r:id="rId46"/>
    <p:sldId id="292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823" autoAdjust="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6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EFA1CD-E388-4225-9B54-CF2EC3DD47E7}" type="datetimeFigureOut">
              <a:rPr lang="ar-IQ" smtClean="0"/>
              <a:t>24/05/1443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CEE3DC-4362-47C1-8689-EE34671B72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12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8691-16F8-4C49-A77B-4E6C70AF1343}" type="datetime1">
              <a:rPr lang="ar-SA" smtClean="0"/>
              <a:t>24/05/1443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00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49C-3F36-4F61-8905-3FE32F2D6FBB}" type="datetime1">
              <a:rPr lang="ar-SA" smtClean="0"/>
              <a:t>24/05/1443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93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2B23-EDC6-4CEB-962E-87E390E6D7E9}" type="datetime1">
              <a:rPr lang="ar-SA" smtClean="0"/>
              <a:t>24/05/1443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0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BEF2-105A-4A24-A9C3-616063BA4124}" type="datetime1">
              <a:rPr lang="ar-SA" smtClean="0"/>
              <a:t>24/05/1443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428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E1C6-D72E-4705-BD92-D3DEAD3CCD8E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EF0C-7ED2-4132-B6BD-7C8A7EF1F235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5624264" cy="268139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A2EA-2D4E-4463-8A44-F1697F29E766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1E5E-6286-4386-920A-87D624199A1F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698-47C0-4665-9E33-D5F5B9D8A76F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528-8C38-4425-8422-87F3345149EF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915F-802B-45C4-87FF-D7A6A7AF8077}" type="datetime1">
              <a:rPr lang="ar-SA" smtClean="0"/>
              <a:t>24/05/1443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833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486-B7C1-4A72-A216-B3E044E21FE1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93C0-5654-47F1-A695-151369D108E5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144-169F-499B-A1DB-D7BA3D6BB727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A112-4CC8-4392-A04D-14A387330DF8}" type="datetime1">
              <a:rPr lang="ar-SA" smtClean="0">
                <a:solidFill>
                  <a:prstClr val="white">
                    <a:tint val="75000"/>
                  </a:prstClr>
                </a:solidFill>
              </a:rPr>
              <a:t>24/05/1443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284F-EF27-4092-B60F-4ED41A85713E}" type="datetime1">
              <a:rPr lang="ar-SA" smtClean="0"/>
              <a:t>24/05/1443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04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6DE5-9442-4695-A945-F170B200C6CC}" type="datetime1">
              <a:rPr lang="ar-SA" smtClean="0"/>
              <a:t>24/05/1443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824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AA0-9FBE-4F0F-A618-6D61EC62855F}" type="datetime1">
              <a:rPr lang="ar-SA" smtClean="0"/>
              <a:t>24/05/1443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16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F53-F1A6-4B8C-AE3A-17DE1C667843}" type="datetime1">
              <a:rPr lang="ar-SA" smtClean="0"/>
              <a:t>24/05/1443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6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3D50-1AB4-40CD-847D-9A7ACC4129C7}" type="datetime1">
              <a:rPr lang="ar-SA" smtClean="0"/>
              <a:t>24/05/1443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71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64A-B74C-4723-8DAC-C46ABB18384F}" type="datetime1">
              <a:rPr lang="ar-SA" smtClean="0"/>
              <a:t>24/05/1443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185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A4E-FDBD-4573-A70E-7EB1BE49C317}" type="datetime1">
              <a:rPr lang="ar-SA" smtClean="0"/>
              <a:t>24/05/1443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736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2C6B-B2E2-41AB-9666-9809F6EDA65A}" type="datetime1">
              <a:rPr lang="ar-SA" smtClean="0"/>
              <a:t>24/05/1443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Basrah/Collage of Medicine 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" y="260648"/>
            <a:ext cx="788245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19633"/>
            <a:ext cx="702395" cy="8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08" r:id="rId11"/>
    <p:sldLayoutId id="2147483709" r:id="rId12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FCA69F-3040-4E28-AAAC-6072A2AF9E90}" type="datetime1">
              <a:rPr lang="ar-SA" smtClean="0"/>
              <a:t>24/05/1443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University of Basrah/Collage of Medicine /Department of Medicine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4E1E8-4470-4208-A5AD-C158C48B56E6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4" name="Picture 2" descr="C:\Users\DR.Zainab\Downloads\Screenshot_٢٠٢١٠٥١٧-١٩٠٠١٣_Chrom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485"/>
            <a:ext cx="774403" cy="8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R.Zainab\Downloads\Screenshot_٢٠٢١٠٥١٧-١٩٠٣١٦_Chrom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4624"/>
            <a:ext cx="864096" cy="8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800" b="1" dirty="0" smtClean="0">
                <a:solidFill>
                  <a:srgbClr val="FFFF00"/>
                </a:solidFill>
              </a:rPr>
              <a:t>Obesity </a:t>
            </a:r>
            <a:endParaRPr lang="ar-SA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2780928"/>
            <a:ext cx="4104456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Dr. Zainab A. Al-Mayyahi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Department of Medicine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College of Medicine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University of Basrah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2022"/>
            <a:ext cx="4038600" cy="3591594"/>
          </a:xfrm>
        </p:spPr>
      </p:pic>
    </p:spTree>
    <p:extLst>
      <p:ext uri="{BB962C8B-B14F-4D97-AF65-F5344CB8AC3E}">
        <p14:creationId xmlns:p14="http://schemas.microsoft.com/office/powerpoint/2010/main" val="31440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lvl="0" algn="ctr" rtl="0">
              <a:spcBef>
                <a:spcPct val="20000"/>
              </a:spcBef>
            </a:pPr>
            <a:r>
              <a:rPr lang="en-US" sz="4000" b="1" dirty="0" smtClean="0">
                <a:solidFill>
                  <a:srgbClr val="FFC000"/>
                </a:solidFill>
                <a:latin typeface="Constantia"/>
                <a:ea typeface="+mn-ea"/>
                <a:cs typeface="+mn-cs"/>
              </a:rPr>
              <a:t>decreased </a:t>
            </a:r>
            <a:r>
              <a:rPr lang="en-US" sz="4000" b="1" dirty="0">
                <a:solidFill>
                  <a:srgbClr val="FFC000"/>
                </a:solidFill>
                <a:latin typeface="Constantia"/>
                <a:ea typeface="+mn-ea"/>
                <a:cs typeface="+mn-cs"/>
              </a:rPr>
              <a:t>energy </a:t>
            </a:r>
            <a:r>
              <a:rPr lang="en-US" sz="4000" b="1" dirty="0" smtClean="0">
                <a:solidFill>
                  <a:srgbClr val="FFC000"/>
                </a:solidFill>
                <a:latin typeface="Constantia"/>
                <a:ea typeface="+mn-ea"/>
                <a:cs typeface="+mn-cs"/>
              </a:rPr>
              <a:t>expenditure</a:t>
            </a: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Decreased  </a:t>
            </a:r>
            <a:r>
              <a:rPr lang="en-US" sz="2800" b="1" dirty="0">
                <a:solidFill>
                  <a:srgbClr val="FFFF00"/>
                </a:solidFill>
              </a:rPr>
              <a:t>BMR </a:t>
            </a:r>
            <a:r>
              <a:rPr lang="en-US" sz="2800" b="1" dirty="0" smtClean="0">
                <a:solidFill>
                  <a:srgbClr val="FFFF00"/>
                </a:solidFill>
              </a:rPr>
              <a:t>(hypothyroidism)</a:t>
            </a:r>
            <a:endParaRPr lang="en-US" sz="2800" b="1" dirty="0">
              <a:solidFill>
                <a:srgbClr val="FFFF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Physical  inactivity  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Sedentary life style</a:t>
            </a:r>
            <a:endParaRPr lang="en-US" sz="2800" b="1" dirty="0">
              <a:solidFill>
                <a:srgbClr val="FFFF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Increased energy storage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ar-SA" sz="2400" b="1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Other causes of obesity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>
                <a:solidFill>
                  <a:srgbClr val="FFC000"/>
                </a:solidFill>
              </a:rPr>
              <a:t>Genetic  causes                                                                                                             </a:t>
            </a:r>
            <a:endParaRPr lang="en-US" sz="2800" b="1" dirty="0">
              <a:solidFill>
                <a:srgbClr val="FFC000"/>
              </a:solidFill>
            </a:endParaRPr>
          </a:p>
          <a:p>
            <a:pPr algn="l" rtl="0"/>
            <a:r>
              <a:rPr lang="en-US" sz="2800" b="1" dirty="0">
                <a:solidFill>
                  <a:srgbClr val="FFC000"/>
                </a:solidFill>
              </a:rPr>
              <a:t>Endocrine </a:t>
            </a:r>
            <a:r>
              <a:rPr lang="en-US" sz="2800" b="1" dirty="0">
                <a:solidFill>
                  <a:srgbClr val="FFFF00"/>
                </a:solidFill>
              </a:rPr>
              <a:t>   </a:t>
            </a:r>
            <a:r>
              <a:rPr lang="en-US" sz="2800" b="1" dirty="0" smtClean="0">
                <a:solidFill>
                  <a:srgbClr val="FFFF00"/>
                </a:solidFill>
              </a:rPr>
              <a:t>hypothyroidism, </a:t>
            </a:r>
            <a:r>
              <a:rPr lang="en-US" sz="2800" b="1" dirty="0">
                <a:solidFill>
                  <a:srgbClr val="FFFF00"/>
                </a:solidFill>
              </a:rPr>
              <a:t>Cushing s  disease </a:t>
            </a:r>
            <a:r>
              <a:rPr lang="en-US" sz="2800" b="1" dirty="0" smtClean="0">
                <a:solidFill>
                  <a:srgbClr val="FFFF00"/>
                </a:solidFill>
              </a:rPr>
              <a:t>, Polycystic </a:t>
            </a:r>
            <a:r>
              <a:rPr lang="en-US" sz="2800" b="1" dirty="0">
                <a:solidFill>
                  <a:srgbClr val="FFFF00"/>
                </a:solidFill>
              </a:rPr>
              <a:t>ovarian  syndrome                           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                   </a:t>
            </a:r>
            <a:r>
              <a:rPr lang="en-US" sz="2800" b="1" dirty="0">
                <a:solidFill>
                  <a:srgbClr val="FFFF00"/>
                </a:solidFill>
              </a:rPr>
              <a:t>insulinoma                                                                                 </a:t>
            </a:r>
          </a:p>
          <a:p>
            <a:pPr algn="l" rtl="0"/>
            <a:r>
              <a:rPr lang="en-US" sz="2800" b="1" dirty="0">
                <a:solidFill>
                  <a:srgbClr val="FFC000"/>
                </a:solidFill>
              </a:rPr>
              <a:t>Hypothalamic </a:t>
            </a:r>
            <a:r>
              <a:rPr lang="en-US" sz="2800" b="1" dirty="0" smtClean="0">
                <a:solidFill>
                  <a:srgbClr val="FFC000"/>
                </a:solidFill>
              </a:rPr>
              <a:t> diseases </a:t>
            </a:r>
            <a:r>
              <a:rPr lang="en-US" sz="2800" b="1" dirty="0" smtClean="0">
                <a:solidFill>
                  <a:srgbClr val="FFFF00"/>
                </a:solidFill>
              </a:rPr>
              <a:t>(trauma, tumor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algn="l" rtl="0"/>
            <a:r>
              <a:rPr lang="en-US" sz="2800" b="1" dirty="0">
                <a:solidFill>
                  <a:srgbClr val="FFC000"/>
                </a:solidFill>
              </a:rPr>
              <a:t>Drugs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corticosteroids, antidepressant, sulphonylurea,  </a:t>
            </a:r>
            <a:r>
              <a:rPr lang="en-US" sz="2800" b="1" dirty="0">
                <a:solidFill>
                  <a:srgbClr val="FFFF00"/>
                </a:solidFill>
              </a:rPr>
              <a:t>insulin </a:t>
            </a:r>
            <a:r>
              <a:rPr lang="en-US" sz="2800" b="1" dirty="0" smtClean="0">
                <a:solidFill>
                  <a:srgbClr val="FFFF00"/>
                </a:solidFill>
              </a:rPr>
              <a:t>, anticonvalcent</a:t>
            </a:r>
            <a:r>
              <a:rPr lang="en-US" sz="2800" b="1" dirty="0">
                <a:solidFill>
                  <a:srgbClr val="FFFF00"/>
                </a:solidFill>
              </a:rPr>
              <a:t>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 </a:t>
            </a:r>
            <a:r>
              <a:rPr lang="el-GR" sz="2800" b="1" dirty="0" smtClean="0">
                <a:solidFill>
                  <a:srgbClr val="FFFF00"/>
                </a:solidFill>
              </a:rPr>
              <a:t>β-</a:t>
            </a:r>
            <a:r>
              <a:rPr lang="en-US" sz="2800" b="1" dirty="0" smtClean="0">
                <a:solidFill>
                  <a:srgbClr val="FFFF00"/>
                </a:solidFill>
              </a:rPr>
              <a:t>blockers</a:t>
            </a:r>
            <a:endParaRPr lang="ar-IQ" sz="28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7776864" cy="3888432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Patients usually present with wait gain and its complications that can effect all body systems</a:t>
            </a: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The most serous is increased  cardiovascular and malignancy  risks which leads to poor quality of life and deceased life expectancy</a:t>
            </a:r>
          </a:p>
          <a:p>
            <a:pPr algn="l" rtl="0"/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Clinical </a:t>
            </a:r>
            <a:r>
              <a:rPr lang="en-US" b="1" dirty="0">
                <a:solidFill>
                  <a:srgbClr val="FFFF00"/>
                </a:solidFill>
              </a:rPr>
              <a:t>features of </a:t>
            </a:r>
            <a:r>
              <a:rPr lang="en-US" b="1" dirty="0" smtClean="0">
                <a:solidFill>
                  <a:srgbClr val="FFFF00"/>
                </a:solidFill>
              </a:rPr>
              <a:t> obesity</a:t>
            </a:r>
            <a:endParaRPr lang="ar-S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53" b="4585"/>
          <a:stretch/>
        </p:blipFill>
        <p:spPr>
          <a:xfrm>
            <a:off x="8113" y="1002629"/>
            <a:ext cx="9135887" cy="53786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Clinical features </a:t>
            </a:r>
            <a:r>
              <a:rPr lang="en-US" b="1" dirty="0" smtClean="0">
                <a:solidFill>
                  <a:srgbClr val="FFFF00"/>
                </a:solidFill>
              </a:rPr>
              <a:t>of obesity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8874" r="10092" b="12490"/>
          <a:stretch/>
        </p:blipFill>
        <p:spPr>
          <a:xfrm>
            <a:off x="395536" y="861752"/>
            <a:ext cx="8362184" cy="59962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Other complications of obesity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Glomerulonephritis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Increased risk of pulmonary embolism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Gall stones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Infertility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Increased risk of pregnancy complications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Carpal tunnel syndrome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Skin diseases Striae, Acanthosis  </a:t>
            </a:r>
            <a:r>
              <a:rPr lang="en-US" b="1" dirty="0">
                <a:solidFill>
                  <a:srgbClr val="FFFF00"/>
                </a:solidFill>
              </a:rPr>
              <a:t>nigricans </a:t>
            </a:r>
            <a:r>
              <a:rPr lang="en-US" b="1" dirty="0" smtClean="0">
                <a:solidFill>
                  <a:srgbClr val="FFFF00"/>
                </a:solidFill>
              </a:rPr>
              <a:t>,Hidradenitis  ,Intertrigo, excessive sweating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Dementia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r="46"/>
          <a:stretch/>
        </p:blipFill>
        <p:spPr bwMode="auto">
          <a:xfrm>
            <a:off x="755576" y="1196752"/>
            <a:ext cx="7505616" cy="53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t="5199" r="16107" b="-211"/>
          <a:stretch/>
        </p:blipFill>
        <p:spPr bwMode="auto">
          <a:xfrm>
            <a:off x="1763688" y="548680"/>
            <a:ext cx="5730635" cy="62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97" r="494" b="7919"/>
          <a:stretch/>
        </p:blipFill>
        <p:spPr bwMode="auto">
          <a:xfrm>
            <a:off x="467544" y="1268760"/>
            <a:ext cx="8083893" cy="529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r="114"/>
          <a:stretch/>
        </p:blipFill>
        <p:spPr bwMode="auto">
          <a:xfrm>
            <a:off x="395536" y="1193068"/>
            <a:ext cx="8383911" cy="55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Objectives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By the end of this lecture you should be able to: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Define obesity as a chronic heath problem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Understand the pathophysiology and causes of 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obesity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Describe the complications of obesity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Assess and classify overweight and obesity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Help to manage patients with overweight and obesity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Provide advices to prevent obesity </a:t>
            </a:r>
          </a:p>
          <a:p>
            <a:pPr marL="0" indent="0" algn="l" rtl="0"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endParaRPr lang="ar-IQ" sz="28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5768280" cy="340147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dirty="0">
                <a:solidFill>
                  <a:srgbClr val="FFFF00"/>
                </a:solidFill>
              </a:rPr>
              <a:t>Clinical </a:t>
            </a:r>
            <a:r>
              <a:rPr lang="en-US" sz="4400" b="1" dirty="0" smtClean="0">
                <a:solidFill>
                  <a:srgbClr val="FFFF00"/>
                </a:solidFill>
              </a:rPr>
              <a:t>assessment (BMI)</a:t>
            </a:r>
            <a:endParaRPr lang="ar-SA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r="-428"/>
          <a:stretch/>
        </p:blipFill>
        <p:spPr bwMode="auto">
          <a:xfrm>
            <a:off x="1187624" y="1484785"/>
            <a:ext cx="6752696" cy="51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Clinical </a:t>
            </a:r>
            <a:r>
              <a:rPr lang="en-US" b="1" dirty="0" smtClean="0">
                <a:solidFill>
                  <a:srgbClr val="FFFF00"/>
                </a:solidFill>
              </a:rPr>
              <a:t>assessment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waist circumference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BMI  cannot   describe  precisely  the    distribution  of </a:t>
            </a:r>
            <a:r>
              <a:rPr lang="en-US" b="1" dirty="0" smtClean="0">
                <a:solidFill>
                  <a:srgbClr val="FFFF00"/>
                </a:solidFill>
              </a:rPr>
              <a:t> body fat.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Excess  </a:t>
            </a:r>
            <a:r>
              <a:rPr lang="en-US" b="1" dirty="0">
                <a:solidFill>
                  <a:srgbClr val="FFFF00"/>
                </a:solidFill>
              </a:rPr>
              <a:t>abdominal fat </a:t>
            </a:r>
            <a:r>
              <a:rPr lang="en-US" b="1" dirty="0" smtClean="0">
                <a:solidFill>
                  <a:srgbClr val="FFFF00"/>
                </a:solidFill>
              </a:rPr>
              <a:t>( central obesity) has stronger association with hypertension,   </a:t>
            </a:r>
            <a:r>
              <a:rPr lang="en-US" b="1" dirty="0">
                <a:solidFill>
                  <a:srgbClr val="FFFF00"/>
                </a:solidFill>
              </a:rPr>
              <a:t>DM2  </a:t>
            </a:r>
            <a:r>
              <a:rPr lang="en-US" b="1" dirty="0" smtClean="0">
                <a:solidFill>
                  <a:srgbClr val="FFFF00"/>
                </a:solidFill>
              </a:rPr>
              <a:t>and  IHD   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waist circumference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     102 cm  </a:t>
            </a:r>
            <a:r>
              <a:rPr lang="en-US" b="1" dirty="0">
                <a:solidFill>
                  <a:srgbClr val="FFFF00"/>
                </a:solidFill>
              </a:rPr>
              <a:t>in man 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     82 cm </a:t>
            </a:r>
            <a:r>
              <a:rPr lang="en-US" b="1" dirty="0">
                <a:solidFill>
                  <a:srgbClr val="FFFF00"/>
                </a:solidFill>
              </a:rPr>
              <a:t>in woman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Clinical assessment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waist circumference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72" y="1935163"/>
            <a:ext cx="4693655" cy="43894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4000" b="1" dirty="0" smtClean="0">
                <a:solidFill>
                  <a:srgbClr val="FFFF00"/>
                </a:solidFill>
              </a:rPr>
              <a:t/>
            </a:r>
            <a:br>
              <a:rPr lang="ar-IQ" sz="4000" b="1" dirty="0" smtClean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Clinical assessment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waist </a:t>
            </a:r>
            <a:r>
              <a:rPr lang="en-US" sz="4000" b="1" dirty="0">
                <a:solidFill>
                  <a:srgbClr val="FFFF00"/>
                </a:solidFill>
              </a:rPr>
              <a:t>/hip circumference  </a:t>
            </a:r>
            <a:r>
              <a:rPr lang="en-US" sz="4000" b="1" dirty="0" smtClean="0">
                <a:solidFill>
                  <a:srgbClr val="FFFF00"/>
                </a:solidFill>
              </a:rPr>
              <a:t>ratio (WHR) 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147248" cy="3528392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A  more sensitive index  to determine  </a:t>
            </a:r>
            <a:r>
              <a:rPr lang="en-US" b="1" dirty="0" smtClean="0">
                <a:solidFill>
                  <a:srgbClr val="FFFF00"/>
                </a:solidFill>
              </a:rPr>
              <a:t>the fat </a:t>
            </a:r>
            <a:r>
              <a:rPr lang="en-US" b="1" dirty="0">
                <a:solidFill>
                  <a:srgbClr val="FFFF00"/>
                </a:solidFill>
              </a:rPr>
              <a:t>distribution 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&gt;  </a:t>
            </a:r>
            <a:r>
              <a:rPr lang="en-US" b="1" dirty="0">
                <a:solidFill>
                  <a:srgbClr val="FFFF00"/>
                </a:solidFill>
              </a:rPr>
              <a:t>1                  in man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&gt;0.9            in woman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These figurers is associated  with higher  mortality &amp; morbidity </a:t>
            </a: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Clinical </a:t>
            </a:r>
            <a:r>
              <a:rPr lang="en-US" b="1" dirty="0" smtClean="0">
                <a:solidFill>
                  <a:srgbClr val="FFFF00"/>
                </a:solidFill>
              </a:rPr>
              <a:t>assessment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triceps skin fold thickness (mm)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algn="l" rtl="0"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</a:t>
            </a:r>
            <a:endParaRPr lang="en-US" b="1" dirty="0">
              <a:solidFill>
                <a:srgbClr val="FFFF00"/>
              </a:solidFill>
            </a:endParaRPr>
          </a:p>
          <a:p>
            <a:pPr marL="365760" indent="-283464" algn="l" rtl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20 mm in </a:t>
            </a:r>
            <a:r>
              <a:rPr lang="en-US" b="1" dirty="0">
                <a:solidFill>
                  <a:srgbClr val="FFFF00"/>
                </a:solidFill>
              </a:rPr>
              <a:t>man               </a:t>
            </a:r>
          </a:p>
          <a:p>
            <a:pPr marL="365760" indent="-283464" algn="l" rtl="0"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30 mm </a:t>
            </a:r>
            <a:r>
              <a:rPr lang="en-US" b="1" dirty="0">
                <a:solidFill>
                  <a:srgbClr val="FFFF00"/>
                </a:solidFill>
              </a:rPr>
              <a:t>in woman</a:t>
            </a:r>
            <a:r>
              <a:rPr lang="en-US" sz="2400" b="1" dirty="0">
                <a:solidFill>
                  <a:srgbClr val="FFFF00"/>
                </a:solidFill>
              </a:rPr>
              <a:t>           </a:t>
            </a:r>
            <a:endParaRPr lang="ar-IQ" sz="2400" b="1" dirty="0">
              <a:solidFill>
                <a:srgbClr val="FFFF00"/>
              </a:solidFill>
            </a:endParaRPr>
          </a:p>
          <a:p>
            <a:pPr algn="l" rtl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measured in middle of triceps muscle</a:t>
            </a:r>
            <a:endParaRPr lang="ar-IQ" b="1" dirty="0">
              <a:solidFill>
                <a:srgbClr val="FFFF00"/>
              </a:solidFill>
            </a:endParaRPr>
          </a:p>
          <a:p>
            <a:pPr algn="l" rtl="0"/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Investigations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Mainly for possible causes and complications of obesity 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TFT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24 hours urine free cortisol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Serum </a:t>
            </a:r>
            <a:r>
              <a:rPr lang="en-US" sz="2800" b="1" dirty="0">
                <a:solidFill>
                  <a:srgbClr val="FFFF00"/>
                </a:solidFill>
              </a:rPr>
              <a:t>glucose  HB </a:t>
            </a:r>
            <a:r>
              <a:rPr lang="en-US" sz="2800" b="1" dirty="0" smtClean="0">
                <a:solidFill>
                  <a:srgbClr val="FFFF00"/>
                </a:solidFill>
              </a:rPr>
              <a:t>A1C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Lipid </a:t>
            </a:r>
            <a:r>
              <a:rPr lang="en-US" sz="2800" b="1" dirty="0">
                <a:solidFill>
                  <a:srgbClr val="FFFF00"/>
                </a:solidFill>
              </a:rPr>
              <a:t>profile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ECG  </a:t>
            </a:r>
            <a:r>
              <a:rPr lang="en-US" sz="2800" b="1" dirty="0">
                <a:solidFill>
                  <a:srgbClr val="FFFF00"/>
                </a:solidFill>
              </a:rPr>
              <a:t>,ECHO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Abdominal </a:t>
            </a:r>
            <a:r>
              <a:rPr lang="en-US" sz="2800" b="1" dirty="0">
                <a:solidFill>
                  <a:srgbClr val="FFFF00"/>
                </a:solidFill>
              </a:rPr>
              <a:t>ultrasound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Management of obesity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i="1" u="sng" dirty="0" smtClean="0">
              <a:solidFill>
                <a:srgbClr val="FFFF00"/>
              </a:solidFill>
              <a:latin typeface="+mj-lt"/>
            </a:endParaRPr>
          </a:p>
          <a:p>
            <a:pPr algn="l" rtl="0"/>
            <a:r>
              <a:rPr lang="en-US" sz="3200" b="1" i="1" u="sng" dirty="0" smtClean="0">
                <a:solidFill>
                  <a:srgbClr val="FFFF00"/>
                </a:solidFill>
                <a:latin typeface="+mj-lt"/>
              </a:rPr>
              <a:t>Weight reduction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is the main step in treatment </a:t>
            </a:r>
          </a:p>
          <a:p>
            <a:pPr algn="l" rtl="0"/>
            <a:endParaRPr lang="en-US" sz="3200" b="1" dirty="0">
              <a:solidFill>
                <a:srgbClr val="FFFF00"/>
              </a:solidFill>
              <a:latin typeface="+mj-lt"/>
            </a:endParaRP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Treatment of obesity complications  like DM, HTN, IHD etc..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 </a:t>
            </a:r>
            <a:endParaRPr lang="ar-IQ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Management of obesity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FF00"/>
                </a:solidFill>
                <a:latin typeface="+mj-lt"/>
              </a:rPr>
              <a:t>10 % redaction in weight will leads to</a:t>
            </a:r>
          </a:p>
          <a:p>
            <a:pPr marL="0" indent="0" algn="l" rtl="0">
              <a:buNone/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 algn="l" rtl="0"/>
            <a:r>
              <a:rPr lang="en-US" sz="2800" b="1" dirty="0">
                <a:solidFill>
                  <a:srgbClr val="FFFF00"/>
                </a:solidFill>
                <a:latin typeface="+mj-lt"/>
              </a:rPr>
              <a:t>20-25% reduction in mortality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Reduce risk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of  development  of  DM  by 50%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10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% fall  in TC</a:t>
            </a:r>
          </a:p>
          <a:p>
            <a:pPr algn="l" rtl="0"/>
            <a:r>
              <a:rPr lang="en-US" sz="2800" b="1" dirty="0">
                <a:solidFill>
                  <a:srgbClr val="FFFF00"/>
                </a:solidFill>
                <a:latin typeface="+mj-lt"/>
              </a:rPr>
              <a:t>10 mm Hg  reduction in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systolic  &amp; diastolic 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BP</a:t>
            </a:r>
          </a:p>
          <a:p>
            <a:pPr algn="l" rtl="0"/>
            <a:endParaRPr lang="ar-IQ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Management of obesity </a:t>
            </a:r>
            <a:endParaRPr lang="ar-SA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Non pharmacologic behavioral modifications( diet ,Exercise and life style changes)</a:t>
            </a:r>
          </a:p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Pharmacologic  treatment (anti obesity drugs</a:t>
            </a:r>
          </a:p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Bariatric surgery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Non pharmacologic behavioral modifications (</a:t>
            </a:r>
            <a:r>
              <a:rPr lang="en-US" sz="4400" b="1" dirty="0" smtClean="0">
                <a:solidFill>
                  <a:srgbClr val="FFFF00"/>
                </a:solidFill>
              </a:rPr>
              <a:t>Exercise)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335760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This should be in conjugation with dietary therapy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Better under physical therapist supervision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45 to 60 mins of  </a:t>
            </a:r>
            <a:r>
              <a:rPr lang="en-US" b="1" dirty="0">
                <a:solidFill>
                  <a:srgbClr val="FFFF00"/>
                </a:solidFill>
              </a:rPr>
              <a:t>moderate </a:t>
            </a:r>
            <a:r>
              <a:rPr lang="en-US" b="1" dirty="0" smtClean="0">
                <a:solidFill>
                  <a:srgbClr val="FFFF00"/>
                </a:solidFill>
              </a:rPr>
              <a:t>intensity physical activity a day for at least 5 days </a:t>
            </a:r>
            <a:r>
              <a:rPr lang="en-US" b="1" dirty="0">
                <a:solidFill>
                  <a:srgbClr val="FFFF00"/>
                </a:solidFill>
              </a:rPr>
              <a:t>/week </a:t>
            </a:r>
            <a:r>
              <a:rPr lang="en-US" b="1" dirty="0" smtClean="0">
                <a:solidFill>
                  <a:srgbClr val="FFFF00"/>
                </a:solidFill>
              </a:rPr>
              <a:t>(225 to 300 mins /week) or lesser amounts of </a:t>
            </a:r>
            <a:r>
              <a:rPr lang="en-US" b="1" dirty="0">
                <a:solidFill>
                  <a:srgbClr val="FFFF00"/>
                </a:solidFill>
              </a:rPr>
              <a:t>vigorous  </a:t>
            </a:r>
            <a:r>
              <a:rPr lang="en-US" b="1" dirty="0" smtClean="0">
                <a:solidFill>
                  <a:srgbClr val="FFFF00"/>
                </a:solidFill>
              </a:rPr>
              <a:t>physical  </a:t>
            </a:r>
            <a:r>
              <a:rPr lang="en-US" b="1" dirty="0">
                <a:solidFill>
                  <a:srgbClr val="FFFF00"/>
                </a:solidFill>
              </a:rPr>
              <a:t>intensity /week </a:t>
            </a:r>
            <a:r>
              <a:rPr lang="en-US" b="1" dirty="0" smtClean="0">
                <a:solidFill>
                  <a:srgbClr val="FFFF00"/>
                </a:solidFill>
              </a:rPr>
              <a:t>is required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Walking ,cycling or swimming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Should be started gradually to prevent muscle soreness and fatigue </a:t>
            </a: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Obesity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pPr algn="l" rtl="0"/>
            <a:r>
              <a:rPr lang="en-US" sz="3600" b="1" i="1" dirty="0" smtClean="0">
                <a:solidFill>
                  <a:srgbClr val="FFC000"/>
                </a:solidFill>
              </a:rPr>
              <a:t>Obesity</a:t>
            </a:r>
            <a:r>
              <a:rPr lang="en-US" b="1" dirty="0" smtClean="0">
                <a:solidFill>
                  <a:srgbClr val="FFFF00"/>
                </a:solidFill>
              </a:rPr>
              <a:t> is a chronic </a:t>
            </a:r>
            <a:r>
              <a:rPr lang="en-US" b="1" u="sng" dirty="0" smtClean="0">
                <a:solidFill>
                  <a:srgbClr val="FFFF00"/>
                </a:solidFill>
              </a:rPr>
              <a:t>disease </a:t>
            </a:r>
            <a:r>
              <a:rPr lang="en-US" b="1" dirty="0" smtClean="0">
                <a:solidFill>
                  <a:srgbClr val="FFFF00"/>
                </a:solidFill>
              </a:rPr>
              <a:t>caused by excessive fat accumulation in the body usually due to imbalanced caloric intake that presents  a risk to health</a:t>
            </a: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 daily extra  50–200 </a:t>
            </a:r>
            <a:r>
              <a:rPr lang="en-US" b="1" dirty="0">
                <a:solidFill>
                  <a:srgbClr val="FFFF00"/>
                </a:solidFill>
              </a:rPr>
              <a:t>kcal would lead to </a:t>
            </a:r>
            <a:r>
              <a:rPr lang="en-US" b="1" dirty="0" smtClean="0">
                <a:solidFill>
                  <a:srgbClr val="FFFF00"/>
                </a:solidFill>
              </a:rPr>
              <a:t>weight gain </a:t>
            </a:r>
            <a:r>
              <a:rPr lang="en-US" b="1" dirty="0">
                <a:solidFill>
                  <a:srgbClr val="FFFF00"/>
                </a:solidFill>
              </a:rPr>
              <a:t>of 2–20 kg over a period of 4–10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5840288" cy="340147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Non pharmacologic behavioral modifications </a:t>
            </a:r>
            <a:r>
              <a:rPr lang="en-US" sz="4000" b="1" dirty="0" smtClean="0">
                <a:solidFill>
                  <a:srgbClr val="FFFF00"/>
                </a:solidFill>
              </a:rPr>
              <a:t>(Life style changes)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Improve sleep quality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Walking vs. driving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Stairs vs. elevators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Avoid sitting for long time ( TV watching , gaming)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Avoid prolong use of smart phones, tablets, computers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Increase outdoor activities  and hobbies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Non pharmacologic behavioral modifications </a:t>
            </a:r>
            <a:r>
              <a:rPr lang="en-US" sz="4400" b="1" dirty="0" smtClean="0">
                <a:solidFill>
                  <a:srgbClr val="FFFF00"/>
                </a:solidFill>
              </a:rPr>
              <a:t>(diet)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Dietitian </a:t>
            </a:r>
            <a:r>
              <a:rPr lang="en-US" b="1" dirty="0">
                <a:solidFill>
                  <a:srgbClr val="FFFF00"/>
                </a:solidFill>
              </a:rPr>
              <a:t>consultation </a:t>
            </a:r>
            <a:r>
              <a:rPr lang="en-US" b="1" dirty="0" smtClean="0">
                <a:solidFill>
                  <a:srgbClr val="FFFF00"/>
                </a:solidFill>
              </a:rPr>
              <a:t>is required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Low caloric diet is requires ( 1000 kcal/day), </a:t>
            </a:r>
            <a:r>
              <a:rPr lang="en-US" b="1" dirty="0">
                <a:solidFill>
                  <a:srgbClr val="FFFF00"/>
                </a:solidFill>
              </a:rPr>
              <a:t>Aim is to decrease 0.5 </a:t>
            </a:r>
            <a:r>
              <a:rPr lang="en-US" b="1" dirty="0" smtClean="0">
                <a:solidFill>
                  <a:srgbClr val="FFFF00"/>
                </a:solidFill>
              </a:rPr>
              <a:t>kg/week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Sugar and calorie dense food should be avoided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Small portion size meals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Small plate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Slow eating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Avoidance of </a:t>
            </a:r>
            <a:r>
              <a:rPr lang="en-US" b="1" dirty="0">
                <a:solidFill>
                  <a:srgbClr val="FFFF00"/>
                </a:solidFill>
              </a:rPr>
              <a:t>snacking 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Very high protein diet  is discoursed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Starvation diets is not required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5760640" cy="627851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82" y="211335"/>
            <a:ext cx="5854546" cy="61552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56" y="476672"/>
            <a:ext cx="6405204" cy="606577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6632"/>
            <a:ext cx="6120679" cy="63477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35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Pharmacologic  treatment (anti obesity </a:t>
            </a:r>
            <a:r>
              <a:rPr lang="en-US" sz="4400" b="1" dirty="0" smtClean="0">
                <a:solidFill>
                  <a:srgbClr val="FFFF00"/>
                </a:solidFill>
              </a:rPr>
              <a:t>drugs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u="sng" dirty="0">
                <a:solidFill>
                  <a:srgbClr val="FFFF00"/>
                </a:solidFill>
              </a:rPr>
              <a:t>Orlistat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(Xenical)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Oral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Inhibit </a:t>
            </a:r>
            <a:r>
              <a:rPr lang="en-US" b="1" dirty="0" smtClean="0">
                <a:solidFill>
                  <a:srgbClr val="FFFF00"/>
                </a:solidFill>
              </a:rPr>
              <a:t>pancreatic </a:t>
            </a:r>
            <a:r>
              <a:rPr lang="en-US" b="1" dirty="0">
                <a:solidFill>
                  <a:srgbClr val="FFFF00"/>
                </a:solidFill>
              </a:rPr>
              <a:t>lipase 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30% reduction  of  dietary fat absorption 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120 mg 3 times daily with meal  for 3 months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S E  ,fatty stool , </a:t>
            </a:r>
            <a:r>
              <a:rPr lang="en-US" b="1" dirty="0" smtClean="0">
                <a:solidFill>
                  <a:srgbClr val="FFFF00"/>
                </a:solidFill>
              </a:rPr>
              <a:t>diarrheas </a:t>
            </a:r>
            <a:r>
              <a:rPr lang="en-US" b="1" dirty="0">
                <a:solidFill>
                  <a:srgbClr val="FFFF00"/>
                </a:solidFill>
              </a:rPr>
              <a:t>,fecal  </a:t>
            </a:r>
            <a:r>
              <a:rPr lang="en-US" b="1" dirty="0" smtClean="0">
                <a:solidFill>
                  <a:srgbClr val="FFFF00"/>
                </a:solidFill>
              </a:rPr>
              <a:t>urgency , Fat </a:t>
            </a:r>
            <a:r>
              <a:rPr lang="en-US" b="1" dirty="0">
                <a:solidFill>
                  <a:srgbClr val="FFFF00"/>
                </a:solidFill>
              </a:rPr>
              <a:t>soluble vitamin  deficiency </a:t>
            </a: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Pharmacologic  treatment (anti obesity drugs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u="sng" dirty="0">
                <a:solidFill>
                  <a:srgbClr val="FFFF00"/>
                </a:solidFill>
              </a:rPr>
              <a:t>Glucagon like peptide 1(GLP-1</a:t>
            </a:r>
            <a:r>
              <a:rPr lang="en-US" b="1" i="1" u="sng" dirty="0" smtClean="0">
                <a:solidFill>
                  <a:srgbClr val="FFFF00"/>
                </a:solidFill>
              </a:rPr>
              <a:t>) agonists</a:t>
            </a:r>
            <a:endParaRPr lang="en-US" b="1" i="1" u="sng" dirty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Injectable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Liraglutide ( daily)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Semaglutide ( weekly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suppresses  appetite and delayed gastric emptying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Helps  in control DM2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SE  nausea, vomiting, dyspepsia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Bariatric surgery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Indications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Sever ( morbid) </a:t>
            </a:r>
            <a:r>
              <a:rPr lang="en-US" b="1" dirty="0">
                <a:solidFill>
                  <a:srgbClr val="FFFF00"/>
                </a:solidFill>
              </a:rPr>
              <a:t>obesity </a:t>
            </a:r>
            <a:r>
              <a:rPr lang="en-US" b="1" dirty="0" smtClean="0">
                <a:solidFill>
                  <a:srgbClr val="FFFF00"/>
                </a:solidFill>
              </a:rPr>
              <a:t>BMI&gt;40 kg/m2</a:t>
            </a:r>
            <a:endParaRPr lang="en-US" b="1" dirty="0">
              <a:solidFill>
                <a:srgbClr val="FFFF0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BMI </a:t>
            </a:r>
            <a:r>
              <a:rPr lang="en-US" b="1" dirty="0">
                <a:solidFill>
                  <a:srgbClr val="FFFF00"/>
                </a:solidFill>
              </a:rPr>
              <a:t>35kg/m2 with significant Co morbidities 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mechanism </a:t>
            </a:r>
            <a:r>
              <a:rPr lang="en-US" b="1" dirty="0">
                <a:solidFill>
                  <a:srgbClr val="FFFF00"/>
                </a:solidFill>
              </a:rPr>
              <a:t>of reducing  weight is not </a:t>
            </a:r>
            <a:r>
              <a:rPr lang="en-US" b="1" dirty="0" smtClean="0">
                <a:solidFill>
                  <a:srgbClr val="FFFF00"/>
                </a:solidFill>
              </a:rPr>
              <a:t>entirely due </a:t>
            </a:r>
            <a:r>
              <a:rPr lang="en-US" b="1" dirty="0">
                <a:solidFill>
                  <a:srgbClr val="FFFF00"/>
                </a:solidFill>
              </a:rPr>
              <a:t>to </a:t>
            </a:r>
            <a:r>
              <a:rPr lang="en-US" b="1" dirty="0" smtClean="0">
                <a:solidFill>
                  <a:srgbClr val="FFFF00"/>
                </a:solidFill>
              </a:rPr>
              <a:t>reduction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absorptive capacity , </a:t>
            </a:r>
            <a:r>
              <a:rPr lang="en-US" b="1" dirty="0">
                <a:solidFill>
                  <a:srgbClr val="FFFF00"/>
                </a:solidFill>
              </a:rPr>
              <a:t>it may be due </a:t>
            </a:r>
            <a:r>
              <a:rPr lang="en-US" b="1" dirty="0" smtClean="0">
                <a:solidFill>
                  <a:srgbClr val="FFFF00"/>
                </a:solidFill>
              </a:rPr>
              <a:t>to </a:t>
            </a:r>
            <a:r>
              <a:rPr lang="en-US" b="1" dirty="0">
                <a:solidFill>
                  <a:srgbClr val="FFFF00"/>
                </a:solidFill>
              </a:rPr>
              <a:t>Disturb  release of  ghrelin  from </a:t>
            </a:r>
            <a:r>
              <a:rPr lang="en-US" b="1" dirty="0" smtClean="0">
                <a:solidFill>
                  <a:srgbClr val="FFFF00"/>
                </a:solidFill>
              </a:rPr>
              <a:t>stomach and increased  </a:t>
            </a:r>
            <a:r>
              <a:rPr lang="en-US" b="1" dirty="0">
                <a:solidFill>
                  <a:srgbClr val="FFFF00"/>
                </a:solidFill>
              </a:rPr>
              <a:t>release of peptides from intestine  which  enhance   satiety </a:t>
            </a:r>
            <a:endParaRPr lang="ar-IQ" b="1" dirty="0">
              <a:solidFill>
                <a:srgbClr val="FFFF00"/>
              </a:solidFill>
              <a:ea typeface="Majalla UI"/>
            </a:endParaRPr>
          </a:p>
          <a:p>
            <a:pPr algn="l" rtl="0">
              <a:buFont typeface="Arial" pitchFamily="34" charset="0"/>
              <a:buChar char="•"/>
            </a:pPr>
            <a:endParaRPr lang="ar-IQ" b="1" dirty="0">
              <a:solidFill>
                <a:srgbClr val="FFFF00"/>
              </a:solidFill>
              <a:ea typeface="Majalla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Gastric banding </a:t>
            </a:r>
            <a:endParaRPr lang="ar-IQ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133"/>
          <a:stretch/>
        </p:blipFill>
        <p:spPr bwMode="auto">
          <a:xfrm>
            <a:off x="954863" y="1196752"/>
            <a:ext cx="6929505" cy="52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Pathophysiology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The physiology of appetite and satiety is </a:t>
            </a:r>
            <a:r>
              <a:rPr lang="en-US" b="1" dirty="0" smtClean="0">
                <a:solidFill>
                  <a:srgbClr val="FFFF00"/>
                </a:solidFill>
              </a:rPr>
              <a:t>a complex highly regulated process controlled </a:t>
            </a:r>
            <a:r>
              <a:rPr lang="en-US" b="1" dirty="0">
                <a:solidFill>
                  <a:srgbClr val="FFFF00"/>
                </a:solidFill>
              </a:rPr>
              <a:t>by several hormones that affect the hunger center  in the hypothalamus</a:t>
            </a:r>
            <a:endParaRPr lang="ar-IQ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Hypothalamus              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</a:t>
            </a:r>
            <a:r>
              <a:rPr lang="en-US" b="1" dirty="0">
                <a:solidFill>
                  <a:srgbClr val="FFFF00"/>
                </a:solidFill>
              </a:rPr>
              <a:t>Lateral  part </a:t>
            </a:r>
            <a:r>
              <a:rPr lang="en-US" b="1" dirty="0" smtClean="0">
                <a:solidFill>
                  <a:srgbClr val="FFFF00"/>
                </a:solidFill>
              </a:rPr>
              <a:t>controls  hunger  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Para </a:t>
            </a:r>
            <a:r>
              <a:rPr lang="en-US" b="1" dirty="0">
                <a:solidFill>
                  <a:srgbClr val="FFFF00"/>
                </a:solidFill>
              </a:rPr>
              <a:t>ventricular  nucleus </a:t>
            </a:r>
            <a:r>
              <a:rPr lang="en-US" b="1" dirty="0" smtClean="0">
                <a:solidFill>
                  <a:srgbClr val="FFFF00"/>
                </a:solidFill>
              </a:rPr>
              <a:t>controls  satiety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Sleeve gastrectomy </a:t>
            </a:r>
            <a:endParaRPr lang="ar-IQ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400600" cy="538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Gastric bypass surgery </a:t>
            </a:r>
            <a:endParaRPr lang="ar-IQ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32447" cy="458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Complications of surgery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0.2</a:t>
            </a:r>
            <a:r>
              <a:rPr lang="en-US" b="1" dirty="0">
                <a:solidFill>
                  <a:srgbClr val="FFFF00"/>
                </a:solidFill>
              </a:rPr>
              <a:t>% </a:t>
            </a:r>
            <a:r>
              <a:rPr lang="en-US" b="1" dirty="0" smtClean="0">
                <a:solidFill>
                  <a:srgbClr val="FFFF00"/>
                </a:solidFill>
              </a:rPr>
              <a:t>mortality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Complication of general anesthesia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GERD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Erosions 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Stricture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B12  </a:t>
            </a:r>
            <a:r>
              <a:rPr lang="en-US" b="1" dirty="0">
                <a:solidFill>
                  <a:srgbClr val="FFFF00"/>
                </a:solidFill>
              </a:rPr>
              <a:t>deficiency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Iron  deficiency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Regain of weight can occur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b="-424"/>
          <a:stretch/>
        </p:blipFill>
        <p:spPr bwMode="auto">
          <a:xfrm>
            <a:off x="1115616" y="836712"/>
            <a:ext cx="7027701" cy="56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Prevention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It  is much more easier to prevent than to treat obesity and its complications 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Prevention incudes advice about healthy life styles and encouraging regular exercise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Summary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55178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Obesity is a  worldwide epidemic that affect 40% of  adults in the united states with a lot of  physical and psychological  complications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Excess caloric intake and physical inactivity is the main causes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Weight gain and its complications ( DM, HTN.IHD) are the most common presentation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Treatment is mainly by diet and exercise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Morbid obesity  may need surgical treatment</a:t>
            </a: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0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" b="6451"/>
          <a:stretch/>
        </p:blipFill>
        <p:spPr>
          <a:xfrm>
            <a:off x="1259632" y="434898"/>
            <a:ext cx="6412407" cy="630647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Pathophysiology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Ghrelin </a:t>
            </a:r>
            <a:r>
              <a:rPr lang="en-US" b="1" dirty="0">
                <a:solidFill>
                  <a:srgbClr val="FFFF00"/>
                </a:solidFill>
              </a:rPr>
              <a:t>Produced in GIT in response to  empty stomach  increase </a:t>
            </a:r>
            <a:r>
              <a:rPr lang="en-US" b="1" dirty="0" smtClean="0">
                <a:solidFill>
                  <a:srgbClr val="FFFF00"/>
                </a:solidFill>
              </a:rPr>
              <a:t>hunger, by stimulation of the synthesis of  Neuropeptide Y in the hypothalamus( orexigenic effect)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Cortisol (stress or emotional eating)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Growth hormone  releasing peptide  produced by gastric mucosa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ar-IQ" b="1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Pathophysiology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32048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Leptin </a:t>
            </a:r>
            <a:r>
              <a:rPr lang="en-US" b="1" dirty="0" smtClean="0">
                <a:solidFill>
                  <a:srgbClr val="FFFF00"/>
                </a:solidFill>
              </a:rPr>
              <a:t>Hormone </a:t>
            </a:r>
            <a:r>
              <a:rPr lang="en-US" b="1" dirty="0">
                <a:solidFill>
                  <a:srgbClr val="FFFF00"/>
                </a:solidFill>
              </a:rPr>
              <a:t>produced by fat cells is potent inducer of </a:t>
            </a:r>
            <a:r>
              <a:rPr lang="en-US" b="1" dirty="0" smtClean="0">
                <a:solidFill>
                  <a:srgbClr val="FFFF00"/>
                </a:solidFill>
              </a:rPr>
              <a:t>satiety (anorexigenic) others include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Insulin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Adiponectin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Amylin from  beta cells of the pancreas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Epinephrine (stress)</a:t>
            </a: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Pathophysiology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FFFF00"/>
                </a:solidFill>
              </a:rPr>
              <a:t>Cholecystokinin</a:t>
            </a:r>
          </a:p>
          <a:p>
            <a:pPr algn="l" rtl="0"/>
            <a:r>
              <a:rPr lang="en-US" sz="2800" b="1" dirty="0">
                <a:solidFill>
                  <a:srgbClr val="FFFF00"/>
                </a:solidFill>
              </a:rPr>
              <a:t>Peptide YY</a:t>
            </a:r>
          </a:p>
          <a:p>
            <a:pPr algn="l" rtl="0"/>
            <a:r>
              <a:rPr lang="en-US" sz="2800" b="1" dirty="0">
                <a:solidFill>
                  <a:srgbClr val="FFFF00"/>
                </a:solidFill>
              </a:rPr>
              <a:t>Pancreatic poly peptide PP</a:t>
            </a:r>
          </a:p>
          <a:p>
            <a:pPr algn="l" rtl="0"/>
            <a:r>
              <a:rPr lang="en-US" sz="2800" b="1" dirty="0">
                <a:solidFill>
                  <a:srgbClr val="FFFF00"/>
                </a:solidFill>
              </a:rPr>
              <a:t>Somatostatin</a:t>
            </a:r>
          </a:p>
          <a:p>
            <a:pPr algn="l" rtl="0"/>
            <a:r>
              <a:rPr lang="en-US" sz="2800" b="1" dirty="0">
                <a:solidFill>
                  <a:srgbClr val="FFFF00"/>
                </a:solidFill>
              </a:rPr>
              <a:t>Incretins  enhance glucose-stimulated insulin secretion  Glucagon like peptide 1( GLP-1) Secreted by intestinal mucosa                 </a:t>
            </a:r>
          </a:p>
          <a:p>
            <a:pPr algn="l" rtl="0"/>
            <a:r>
              <a:rPr lang="en-US" sz="2800" b="1" dirty="0" smtClean="0">
                <a:solidFill>
                  <a:srgbClr val="FFFF00"/>
                </a:solidFill>
              </a:rPr>
              <a:t>Enterostatin </a:t>
            </a:r>
            <a:endParaRPr lang="ar-IQ" sz="28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Causes of obesity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9083352" cy="855786"/>
          </a:xfrm>
        </p:spPr>
        <p:txBody>
          <a:bodyPr anchor="ctr">
            <a:noAutofit/>
          </a:bodyPr>
          <a:lstStyle/>
          <a:p>
            <a:pPr algn="ctr" rtl="0"/>
            <a:r>
              <a:rPr lang="en-US" sz="4000" dirty="0" smtClean="0">
                <a:solidFill>
                  <a:srgbClr val="FFC000"/>
                </a:solidFill>
              </a:rPr>
              <a:t>increased </a:t>
            </a:r>
            <a:r>
              <a:rPr lang="en-US" sz="4000" dirty="0">
                <a:solidFill>
                  <a:srgbClr val="FFC000"/>
                </a:solidFill>
              </a:rPr>
              <a:t>energy intake</a:t>
            </a:r>
            <a:endParaRPr lang="ar-SA" sz="40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2708920"/>
            <a:ext cx="8784976" cy="432048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Overeating</a:t>
            </a: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Frequent snacking</a:t>
            </a: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Imbalanced meals</a:t>
            </a:r>
            <a:endParaRPr lang="en-US" sz="3200" b="1" dirty="0">
              <a:solidFill>
                <a:srgbClr val="FFFF00"/>
              </a:solidFill>
            </a:endParaRP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Psychological and social factors </a:t>
            </a:r>
            <a:endParaRPr lang="en-US" sz="3200" b="1" dirty="0">
              <a:solidFill>
                <a:srgbClr val="FFFF00"/>
              </a:solidFill>
            </a:endParaRP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Alcoholism</a:t>
            </a: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Wealth  </a:t>
            </a:r>
            <a:endParaRPr lang="en-US" sz="3200" b="1" dirty="0">
              <a:solidFill>
                <a:srgbClr val="FFFF00"/>
              </a:solidFill>
            </a:endParaRPr>
          </a:p>
          <a:p>
            <a:pPr algn="l" rtl="0"/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Basrah/Collage of Medicine /Department of Medicine</a:t>
            </a:r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E3C-A74B-4312-BC82-6212B229ABB1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26343</TotalTime>
  <Words>1444</Words>
  <Application>Microsoft Office PowerPoint</Application>
  <PresentationFormat>On-screen Show (4:3)</PresentationFormat>
  <Paragraphs>269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Custom Design</vt:lpstr>
      <vt:lpstr>1_Flow</vt:lpstr>
      <vt:lpstr>Obesity </vt:lpstr>
      <vt:lpstr>Objectives </vt:lpstr>
      <vt:lpstr>Obesity </vt:lpstr>
      <vt:lpstr>Pathophysiology</vt:lpstr>
      <vt:lpstr>PowerPoint Presentation</vt:lpstr>
      <vt:lpstr>Pathophysiology</vt:lpstr>
      <vt:lpstr>Pathophysiology </vt:lpstr>
      <vt:lpstr>Pathophysiology</vt:lpstr>
      <vt:lpstr>Causes of obesity</vt:lpstr>
      <vt:lpstr>decreased energy expenditure</vt:lpstr>
      <vt:lpstr>Other causes of obesity </vt:lpstr>
      <vt:lpstr>Clinical features of  obesity</vt:lpstr>
      <vt:lpstr>PowerPoint Presentation</vt:lpstr>
      <vt:lpstr>Clinical features of obesity</vt:lpstr>
      <vt:lpstr>Other complications of obesity</vt:lpstr>
      <vt:lpstr>PowerPoint Presentation</vt:lpstr>
      <vt:lpstr>PowerPoint Presentation</vt:lpstr>
      <vt:lpstr>PowerPoint Presentation</vt:lpstr>
      <vt:lpstr>PowerPoint Presentation</vt:lpstr>
      <vt:lpstr>Clinical assessment (BMI)</vt:lpstr>
      <vt:lpstr>Clinical assessment waist circumference </vt:lpstr>
      <vt:lpstr>Clinical assessment waist circumference </vt:lpstr>
      <vt:lpstr> Clinical assessment waist /hip circumference  ratio (WHR)  </vt:lpstr>
      <vt:lpstr>Clinical assessment triceps skin fold thickness (mm)</vt:lpstr>
      <vt:lpstr>Investigations </vt:lpstr>
      <vt:lpstr>Management of obesity </vt:lpstr>
      <vt:lpstr>Management of obesity </vt:lpstr>
      <vt:lpstr>Management of obesity </vt:lpstr>
      <vt:lpstr>Non pharmacologic behavioral modifications (Exercise) </vt:lpstr>
      <vt:lpstr>Non pharmacologic behavioral modifications (Life style changes) </vt:lpstr>
      <vt:lpstr>Non pharmacologic behavioral modifications (diet) </vt:lpstr>
      <vt:lpstr>PowerPoint Presentation</vt:lpstr>
      <vt:lpstr>PowerPoint Presentation</vt:lpstr>
      <vt:lpstr>PowerPoint Presentation</vt:lpstr>
      <vt:lpstr>PowerPoint Presentation</vt:lpstr>
      <vt:lpstr>Pharmacologic  treatment (anti obesity drugs</vt:lpstr>
      <vt:lpstr>Pharmacologic  treatment (anti obesity drugs</vt:lpstr>
      <vt:lpstr>Bariatric surgery </vt:lpstr>
      <vt:lpstr>Gastric banding </vt:lpstr>
      <vt:lpstr>Sleeve gastrectomy </vt:lpstr>
      <vt:lpstr>Gastric bypass surgery </vt:lpstr>
      <vt:lpstr>Complications of surgery </vt:lpstr>
      <vt:lpstr>PowerPoint Presentation</vt:lpstr>
      <vt:lpstr>Prevention 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assessment</dc:title>
  <dc:creator>Dr.Zainab</dc:creator>
  <cp:lastModifiedBy>DR.Ahmed Saker 2O11</cp:lastModifiedBy>
  <cp:revision>186</cp:revision>
  <dcterms:created xsi:type="dcterms:W3CDTF">2012-02-14T14:47:35Z</dcterms:created>
  <dcterms:modified xsi:type="dcterms:W3CDTF">2021-12-28T15:40:52Z</dcterms:modified>
</cp:coreProperties>
</file>